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9" r:id="rId3"/>
    <p:sldId id="260" r:id="rId4"/>
    <p:sldId id="266" r:id="rId5"/>
    <p:sldId id="261" r:id="rId6"/>
    <p:sldId id="267" r:id="rId7"/>
    <p:sldId id="271" r:id="rId8"/>
    <p:sldId id="272" r:id="rId9"/>
    <p:sldId id="263" r:id="rId10"/>
    <p:sldId id="264" r:id="rId11"/>
    <p:sldId id="265" r:id="rId12"/>
  </p:sldIdLst>
  <p:sldSz cx="9144000" cy="6858000" type="screen4x3"/>
  <p:notesSz cx="7010400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95387" y="692150"/>
            <a:ext cx="4619625" cy="3463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7238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8-9 months</a:t>
            </a:r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95387" y="692150"/>
            <a:ext cx="4619700" cy="346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95387" y="692150"/>
            <a:ext cx="4619700" cy="346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80000"/>
              </a:lnSpc>
              <a:spcBef>
                <a:spcPts val="592"/>
              </a:spcBef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simultaneous eye-tracking and audio-recording of oral-readings to understand readers’ patterns of visual attention to text and their their subsequent comprehension. Unfortunately, commercial eye-tracking software doesn’t provide syncing of audio and visual files, so equipment and software need to be tailored. “There is no firm definition for a fixation. It is less a physiological quantity than a method for categorizing sections of a data stream” (ASL, D7 Manual, p. 50) We use 50ms, 1.0° Visual Angle “We can often say that specific regions were ‘looked at,’ perhaps even fixated; however, we cannot be fully confident that these specific regions were fully perceived. ” (Duchowski, 2007, p. 209)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We use 50ms, 1.0° Visual Angle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95387" y="692150"/>
            <a:ext cx="4619700" cy="346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95387" y="692150"/>
            <a:ext cx="4619700" cy="346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200" cy="415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00" cy="461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ua_logo_l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2400" y="6149975"/>
            <a:ext cx="742949" cy="6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AZSGC_sunset"/>
          <p:cNvPicPr preferRelativeResize="0"/>
          <p:nvPr/>
        </p:nvPicPr>
        <p:blipFill rotWithShape="1">
          <a:blip r:embed="rId14">
            <a:alphaModFix/>
          </a:blip>
          <a:srcRect l="12210" t="2715" r="13370" b="1529"/>
          <a:stretch/>
        </p:blipFill>
        <p:spPr>
          <a:xfrm>
            <a:off x="8461375" y="5867400"/>
            <a:ext cx="530224" cy="9112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7" name="Shape 17" descr="nasa-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13225" y="6149975"/>
            <a:ext cx="663574" cy="5651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685800" y="363537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/>
              <a:t>Eye Movement Miscue Analysis: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/>
              <a:t>Building a low-cost software solution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1371600" y="2184400"/>
            <a:ext cx="6400799" cy="2054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950">
                <a:highlight>
                  <a:srgbClr val="FFFFFF"/>
                </a:highlight>
              </a:rPr>
              <a:t>26th Annual Arizona Space Grant Consortium Symposium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950">
                <a:highlight>
                  <a:srgbClr val="FFFFFF"/>
                </a:highlight>
              </a:rPr>
              <a:t>ASU, Phoenix, AZ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1371600" y="4238625"/>
            <a:ext cx="7086600" cy="86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chemeClr val="dk1"/>
                </a:solidFill>
              </a:rPr>
              <a:t>Shawtaroh (Shawn) Granzier-Nakajima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UA/NASA Space Grant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chemeClr val="dk1"/>
                </a:solidFill>
              </a:rPr>
              <a:t>David Yaden, UA Prof. Language, Reading &amp; Culture</a:t>
            </a:r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chemeClr val="dk1"/>
                </a:solidFill>
              </a:rPr>
              <a:t>April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lang="en-US" sz="1800">
                <a:solidFill>
                  <a:schemeClr val="dk1"/>
                </a:solidFill>
              </a:rPr>
              <a:t>2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562" y="954025"/>
            <a:ext cx="8736875" cy="49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950" y="1510225"/>
            <a:ext cx="8324100" cy="383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Eye Movement Miscue Analysis (EMMA)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/>
              <a:t>Towards a theory of reading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/>
              <a:t>Eye-Tracking during Read-</a:t>
            </a:r>
            <a:r>
              <a:rPr lang="en-US" dirty="0" err="1"/>
              <a:t>Alouds</a:t>
            </a:r>
            <a:endParaRPr lang="en-US" dirty="0"/>
          </a:p>
          <a:p>
            <a:pPr marL="914400" lvl="1" indent="-228600" rtl="0">
              <a:spcBef>
                <a:spcPts val="0"/>
              </a:spcBef>
            </a:pPr>
            <a:r>
              <a:rPr lang="en-US" dirty="0"/>
              <a:t>Perception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 dirty="0"/>
              <a:t>Oral Retellings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 dirty="0"/>
              <a:t>Interview</a:t>
            </a:r>
          </a:p>
          <a:p>
            <a:pPr marL="1828800" lvl="3" indent="-228600" rtl="0">
              <a:spcBef>
                <a:spcPts val="0"/>
              </a:spcBef>
            </a:pPr>
            <a:r>
              <a:rPr lang="en-US" dirty="0"/>
              <a:t>Probe about miscues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/>
              <a:t>Commercial software doesn’t provide syncing of audio and visual 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-656851" y="25006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Domain Analysis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US"/>
              <a:t>ASL D6 Remote Tracker 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100" y="2283537"/>
            <a:ext cx="5123699" cy="384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b="6907"/>
          <a:stretch/>
        </p:blipFill>
        <p:spPr>
          <a:xfrm>
            <a:off x="6517375" y="1892799"/>
            <a:ext cx="2514600" cy="182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5">
            <a:alphaModFix/>
          </a:blip>
          <a:srcRect l="26605" t="14148"/>
          <a:stretch/>
        </p:blipFill>
        <p:spPr>
          <a:xfrm>
            <a:off x="6629387" y="4018787"/>
            <a:ext cx="2290574" cy="16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shawtaroh\Documents\ASL_D6_Remote_EyeTracker_web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74" y="0"/>
            <a:ext cx="2464701" cy="164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0857"/>
            <a:ext cx="8538683" cy="4810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Modifications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/>
              <a:t>Hardware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/>
              <a:t>Secondary keyboard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 dirty="0" smtClean="0"/>
              <a:t>Page advancement tracked </a:t>
            </a:r>
            <a:r>
              <a:rPr lang="en-US" dirty="0"/>
              <a:t>with XDAT markers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 dirty="0" smtClean="0"/>
              <a:t>Webcam &amp; Speakers</a:t>
            </a:r>
            <a:endParaRPr lang="en-US" dirty="0"/>
          </a:p>
          <a:p>
            <a:pPr marL="1371600" lvl="2" indent="-228600" rtl="0">
              <a:spcBef>
                <a:spcPts val="0"/>
              </a:spcBef>
            </a:pPr>
            <a:r>
              <a:rPr lang="en-US" dirty="0"/>
              <a:t>Record reader’s facial cues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 dirty="0"/>
              <a:t>Captures reader’s oration</a:t>
            </a:r>
          </a:p>
          <a:p>
            <a:pPr marL="1371600" lvl="2" indent="-228600">
              <a:spcBef>
                <a:spcPts val="0"/>
              </a:spcBef>
            </a:pPr>
            <a:r>
              <a:rPr lang="en-US" dirty="0" smtClean="0"/>
              <a:t>Creates </a:t>
            </a:r>
            <a:r>
              <a:rPr lang="en-US" dirty="0"/>
              <a:t>syncing </a:t>
            </a:r>
            <a:r>
              <a:rPr lang="en-US" dirty="0" smtClean="0"/>
              <a:t>markers</a:t>
            </a:r>
          </a:p>
          <a:p>
            <a:pPr marL="457200" lvl="0" indent="-228600">
              <a:spcBef>
                <a:spcPts val="0"/>
              </a:spcBef>
            </a:pPr>
            <a:r>
              <a:rPr lang="en-US" dirty="0"/>
              <a:t>Software</a:t>
            </a:r>
          </a:p>
          <a:p>
            <a:pPr marL="914400" lvl="1" indent="-228600">
              <a:spcBef>
                <a:spcPts val="0"/>
              </a:spcBef>
            </a:pPr>
            <a:r>
              <a:rPr lang="en-US" dirty="0"/>
              <a:t>Batch and </a:t>
            </a:r>
            <a:r>
              <a:rPr lang="en-US" dirty="0" err="1"/>
              <a:t>AutoHotkey</a:t>
            </a:r>
            <a:r>
              <a:rPr lang="en-US" dirty="0"/>
              <a:t> Scripts</a:t>
            </a:r>
          </a:p>
          <a:p>
            <a:pPr marL="1371600" lvl="2" indent="-228600">
              <a:spcBef>
                <a:spcPts val="0"/>
              </a:spcBef>
            </a:pPr>
            <a:r>
              <a:rPr lang="en-US" dirty="0"/>
              <a:t>Automates experimental setup, recording, </a:t>
            </a:r>
            <a:r>
              <a:rPr lang="en-US" dirty="0" smtClean="0"/>
              <a:t>analysis (Open Source libraries: </a:t>
            </a:r>
            <a:r>
              <a:rPr lang="en-US" dirty="0" err="1" smtClean="0"/>
              <a:t>ffmpeg</a:t>
            </a:r>
            <a:r>
              <a:rPr lang="en-US" dirty="0"/>
              <a:t>, </a:t>
            </a:r>
            <a:r>
              <a:rPr lang="en-US" dirty="0" err="1"/>
              <a:t>vlc</a:t>
            </a:r>
            <a:r>
              <a:rPr lang="en-US" dirty="0"/>
              <a:t>, </a:t>
            </a:r>
            <a:r>
              <a:rPr lang="en-US" dirty="0" smtClean="0"/>
              <a:t>sox)</a:t>
            </a:r>
            <a:endParaRPr lang="en-US" dirty="0"/>
          </a:p>
          <a:p>
            <a:pPr marL="1371600" lvl="2" indent="-228600">
              <a:spcBef>
                <a:spcPts val="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Conclusions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/>
              <a:t>Modular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/>
              <a:t>Few keystrokes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/>
              <a:t>Syncs audio and eye-movement files</a:t>
            </a:r>
          </a:p>
          <a:p>
            <a:pPr marL="457200" lvl="0" indent="-228600">
              <a:spcBef>
                <a:spcPts val="0"/>
              </a:spcBef>
            </a:pPr>
            <a:r>
              <a:rPr lang="en-US" dirty="0"/>
              <a:t>Enables multi-page </a:t>
            </a:r>
            <a:r>
              <a:rPr lang="en-US" dirty="0" smtClean="0"/>
              <a:t>readings</a:t>
            </a:r>
          </a:p>
          <a:p>
            <a:pPr marL="457200" lvl="0" indent="-228600">
              <a:spcBef>
                <a:spcPts val="0"/>
              </a:spcBef>
            </a:pPr>
            <a:r>
              <a:rPr lang="en-US" dirty="0" smtClean="0"/>
              <a:t>Future</a:t>
            </a:r>
            <a:endParaRPr lang="en-US" dirty="0"/>
          </a:p>
          <a:p>
            <a:pPr marL="1314450" lvl="2" indent="-228600">
              <a:spcBef>
                <a:spcPts val="0"/>
              </a:spcBef>
            </a:pPr>
            <a:r>
              <a:rPr lang="en-US" dirty="0"/>
              <a:t>Coloring Books</a:t>
            </a:r>
          </a:p>
          <a:p>
            <a:pPr marL="1314450" lvl="2" indent="-228600">
              <a:spcBef>
                <a:spcPts val="0"/>
              </a:spcBef>
            </a:pPr>
            <a:r>
              <a:rPr lang="en-US" dirty="0"/>
              <a:t>July EMMA </a:t>
            </a:r>
            <a:r>
              <a:rPr lang="en-US" dirty="0" smtClean="0"/>
              <a:t>Conference</a:t>
            </a:r>
          </a:p>
          <a:p>
            <a:pPr marL="1314450" lvl="2" indent="-228600">
              <a:spcBef>
                <a:spcPts val="0"/>
              </a:spcBef>
            </a:pPr>
            <a:r>
              <a:rPr lang="en-US" dirty="0" smtClean="0"/>
              <a:t>Pharmacist </a:t>
            </a:r>
            <a:r>
              <a:rPr lang="en-US" dirty="0"/>
              <a:t>Prescriptions</a:t>
            </a:r>
          </a:p>
          <a:p>
            <a:pPr marL="457200" lvl="0" indent="-228600">
              <a:spcBef>
                <a:spcPts val="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Acknowledgements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US" dirty="0" smtClean="0"/>
              <a:t>David </a:t>
            </a:r>
            <a:r>
              <a:rPr lang="en-US" dirty="0" err="1"/>
              <a:t>Yaden</a:t>
            </a:r>
            <a:endParaRPr lang="en-US"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Ken and </a:t>
            </a:r>
            <a:r>
              <a:rPr lang="en-US" dirty="0" err="1"/>
              <a:t>Yetta</a:t>
            </a:r>
            <a:r>
              <a:rPr lang="en-US" dirty="0"/>
              <a:t> Goodman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Kelly Allen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David Betts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NASA Space Grant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University of Arizona/ ASU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75" y="933450"/>
            <a:ext cx="799545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322</Words>
  <Application>Microsoft Office PowerPoint</Application>
  <PresentationFormat>On-screen Show (4:3)</PresentationFormat>
  <Paragraphs>57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Eye Movement Miscue Analysis:  Building a low-cost software solution</vt:lpstr>
      <vt:lpstr>Eye Movement Miscue Analysis (EMMA)</vt:lpstr>
      <vt:lpstr>Domain Analysis</vt:lpstr>
      <vt:lpstr>PowerPoint Presentation</vt:lpstr>
      <vt:lpstr>Modifications</vt:lpstr>
      <vt:lpstr>Conclusions</vt:lpstr>
      <vt:lpstr>Acknowledgements</vt:lpstr>
      <vt:lpstr>Thank you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Eye Movement Miscue Analysis:  Building a low-cost software solution</dc:title>
  <cp:lastModifiedBy>shawtaroh</cp:lastModifiedBy>
  <cp:revision>7</cp:revision>
  <dcterms:modified xsi:type="dcterms:W3CDTF">2017-04-08T03:14:51Z</dcterms:modified>
</cp:coreProperties>
</file>